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86" r:id="rId4"/>
    <p:sldId id="294" r:id="rId5"/>
    <p:sldId id="258" r:id="rId6"/>
    <p:sldId id="259" r:id="rId7"/>
    <p:sldId id="287" r:id="rId8"/>
    <p:sldId id="260" r:id="rId9"/>
    <p:sldId id="288" r:id="rId10"/>
    <p:sldId id="261" r:id="rId11"/>
    <p:sldId id="268" r:id="rId12"/>
    <p:sldId id="262" r:id="rId13"/>
    <p:sldId id="289" r:id="rId14"/>
    <p:sldId id="263" r:id="rId15"/>
    <p:sldId id="269" r:id="rId16"/>
    <p:sldId id="272" r:id="rId17"/>
    <p:sldId id="266" r:id="rId18"/>
    <p:sldId id="271" r:id="rId19"/>
    <p:sldId id="280" r:id="rId20"/>
    <p:sldId id="290" r:id="rId21"/>
    <p:sldId id="279" r:id="rId22"/>
    <p:sldId id="277" r:id="rId23"/>
    <p:sldId id="278" r:id="rId24"/>
    <p:sldId id="273" r:id="rId25"/>
    <p:sldId id="274" r:id="rId26"/>
    <p:sldId id="293" r:id="rId27"/>
    <p:sldId id="275" r:id="rId28"/>
    <p:sldId id="270" r:id="rId29"/>
    <p:sldId id="281" r:id="rId30"/>
    <p:sldId id="265" r:id="rId31"/>
    <p:sldId id="267" r:id="rId32"/>
    <p:sldId id="276" r:id="rId33"/>
    <p:sldId id="291" r:id="rId34"/>
    <p:sldId id="282" r:id="rId35"/>
    <p:sldId id="292" r:id="rId36"/>
    <p:sldId id="283" r:id="rId37"/>
    <p:sldId id="284" r:id="rId38"/>
  </p:sldIdLst>
  <p:sldSz cx="12192000" cy="6858000"/>
  <p:notesSz cx="6858000" cy="9296400"/>
  <p:defaultTextStyle>
    <a:lvl1pPr defTabSz="457200">
      <a:defRPr>
        <a:latin typeface="Garamond"/>
        <a:ea typeface="Garamond"/>
        <a:cs typeface="Garamond"/>
        <a:sym typeface="Garamond"/>
      </a:defRPr>
    </a:lvl1pPr>
    <a:lvl2pPr indent="457200" defTabSz="457200">
      <a:defRPr>
        <a:latin typeface="Garamond"/>
        <a:ea typeface="Garamond"/>
        <a:cs typeface="Garamond"/>
        <a:sym typeface="Garamond"/>
      </a:defRPr>
    </a:lvl2pPr>
    <a:lvl3pPr indent="914400" defTabSz="457200">
      <a:defRPr>
        <a:latin typeface="Garamond"/>
        <a:ea typeface="Garamond"/>
        <a:cs typeface="Garamond"/>
        <a:sym typeface="Garamond"/>
      </a:defRPr>
    </a:lvl3pPr>
    <a:lvl4pPr indent="1371600" defTabSz="457200">
      <a:defRPr>
        <a:latin typeface="Garamond"/>
        <a:ea typeface="Garamond"/>
        <a:cs typeface="Garamond"/>
        <a:sym typeface="Garamond"/>
      </a:defRPr>
    </a:lvl4pPr>
    <a:lvl5pPr indent="1828800" defTabSz="457200">
      <a:defRPr>
        <a:latin typeface="Garamond"/>
        <a:ea typeface="Garamond"/>
        <a:cs typeface="Garamond"/>
        <a:sym typeface="Garamond"/>
      </a:defRPr>
    </a:lvl5pPr>
    <a:lvl6pPr indent="2286000" defTabSz="457200">
      <a:defRPr>
        <a:latin typeface="Garamond"/>
        <a:ea typeface="Garamond"/>
        <a:cs typeface="Garamond"/>
        <a:sym typeface="Garamond"/>
      </a:defRPr>
    </a:lvl6pPr>
    <a:lvl7pPr indent="2743200" defTabSz="457200">
      <a:defRPr>
        <a:latin typeface="Garamond"/>
        <a:ea typeface="Garamond"/>
        <a:cs typeface="Garamond"/>
        <a:sym typeface="Garamond"/>
      </a:defRPr>
    </a:lvl7pPr>
    <a:lvl8pPr indent="3200400" defTabSz="457200">
      <a:defRPr>
        <a:latin typeface="Garamond"/>
        <a:ea typeface="Garamond"/>
        <a:cs typeface="Garamond"/>
        <a:sym typeface="Garamond"/>
      </a:defRPr>
    </a:lvl8pPr>
    <a:lvl9pPr indent="3657600" defTabSz="457200">
      <a:defRPr>
        <a:latin typeface="Garamond"/>
        <a:ea typeface="Garamond"/>
        <a:cs typeface="Garamond"/>
        <a:sym typeface="Garamond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2CD4D-52A4-42AB-B9FB-C9737E4C8A0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E448-978D-4616-AD11-D6A1B2DA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3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415790"/>
            <a:ext cx="5029200" cy="418338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415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-16935" y="0"/>
            <a:ext cx="12231161" cy="6856215"/>
            <a:chOff x="0" y="0"/>
            <a:chExt cx="12231160" cy="6856214"/>
          </a:xfrm>
        </p:grpSpPr>
        <p:pic>
          <p:nvPicPr>
            <p:cNvPr id="12" name="image5.png" descr="HD-PanelTitleR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933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Shape 13"/>
            <p:cNvSpPr/>
            <p:nvPr/>
          </p:nvSpPr>
          <p:spPr>
            <a:xfrm>
              <a:off x="2345265" y="1540930"/>
              <a:ext cx="7543803" cy="3835403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4" name="image6.png" descr="HDRibbonTitle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6.png" descr="HDRibbonTitle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53135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692398" y="156630"/>
            <a:ext cx="6815670" cy="323003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2692398" y="3657596"/>
            <a:ext cx="6815670" cy="30353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100"/>
            </a:lvl1pPr>
            <a:lvl2pPr marL="0" indent="457200" algn="ctr">
              <a:buClrTx/>
              <a:buSzTx/>
              <a:buFontTx/>
              <a:buNone/>
              <a:defRPr sz="2100"/>
            </a:lvl2pPr>
            <a:lvl3pPr marL="0" indent="914400" algn="ctr">
              <a:buClrTx/>
              <a:buSzTx/>
              <a:buFontTx/>
              <a:buNone/>
              <a:defRPr sz="2100"/>
            </a:lvl3pPr>
            <a:lvl4pPr marL="0" indent="1371600" algn="ctr">
              <a:buClrTx/>
              <a:buSzTx/>
              <a:buFontTx/>
              <a:buNone/>
              <a:defRPr sz="2100"/>
            </a:lvl4pPr>
            <a:lvl5pPr marL="0" indent="1828800" algn="ctr">
              <a:buClrTx/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8956899" y="5055443"/>
            <a:ext cx="551168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692399" y="3522131"/>
            <a:ext cx="6815667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1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97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Shape 9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9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400"/>
            </a:lvl1pPr>
            <a:lvl2pPr marL="0" indent="457200" algn="ctr">
              <a:buClrTx/>
              <a:buSzTx/>
              <a:buFontTx/>
              <a:buNone/>
              <a:defRPr sz="1400"/>
            </a:lvl2pPr>
            <a:lvl3pPr marL="0" indent="914400" algn="ctr">
              <a:buClrTx/>
              <a:buSzTx/>
              <a:buFontTx/>
              <a:buNone/>
              <a:defRPr sz="1400"/>
            </a:lvl3pPr>
            <a:lvl4pPr marL="0" indent="1371600" algn="ctr">
              <a:buClrTx/>
              <a:buSzTx/>
              <a:buFontTx/>
              <a:buNone/>
              <a:defRPr sz="1400"/>
            </a:lvl4pPr>
            <a:lvl5pPr marL="0" indent="1828800" algn="ctr"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06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8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303867" y="778932"/>
            <a:ext cx="9592734" cy="33612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1303867" y="4140199"/>
            <a:ext cx="9592734" cy="193886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000"/>
            </a:lvl1pPr>
            <a:lvl2pPr marL="0" indent="457200" algn="ctr">
              <a:buClrTx/>
              <a:buSzTx/>
              <a:buFontTx/>
              <a:buNone/>
              <a:defRPr sz="2000"/>
            </a:lvl2pPr>
            <a:lvl3pPr marL="0" indent="914400" algn="ctr">
              <a:buClrTx/>
              <a:buSzTx/>
              <a:buFontTx/>
              <a:buNone/>
              <a:defRPr sz="2000"/>
            </a:lvl3pPr>
            <a:lvl4pPr marL="0" indent="1371600" algn="ctr">
              <a:buClrTx/>
              <a:buSzTx/>
              <a:buFontTx/>
              <a:buNone/>
              <a:defRPr sz="2000"/>
            </a:lvl4pPr>
            <a:lvl5pPr marL="0" indent="1828800" algn="ctr"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20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16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" name="Shape 117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8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2000"/>
            </a:lvl1pPr>
            <a:lvl2pPr marL="0" indent="457200" algn="r">
              <a:buClrTx/>
              <a:buSzTx/>
              <a:buFontTx/>
              <a:buNone/>
              <a:defRPr sz="2000"/>
            </a:lvl2pPr>
            <a:lvl3pPr marL="0" indent="914400" algn="r">
              <a:buClrTx/>
              <a:buSzTx/>
              <a:buFontTx/>
              <a:buNone/>
              <a:defRPr sz="2000"/>
            </a:lvl3pPr>
            <a:lvl4pPr marL="0" indent="1371600" algn="r">
              <a:buClrTx/>
              <a:buSzTx/>
              <a:buFontTx/>
              <a:buNone/>
              <a:defRPr sz="2000"/>
            </a:lvl4pPr>
            <a:lvl5pPr marL="0" indent="1828800" algn="r"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25" name="Shape 125"/>
          <p:cNvSpPr/>
          <p:nvPr/>
        </p:nvSpPr>
        <p:spPr>
          <a:xfrm>
            <a:off x="10600266" y="250303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26" name="Shape 126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28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Shape 12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1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37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Shape 13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446212" y="844294"/>
            <a:ext cx="9296399" cy="25193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1295400" y="3363637"/>
            <a:ext cx="9609669" cy="116264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00266" y="227442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47" name="Shape 147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3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49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 150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5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295400" y="847342"/>
            <a:ext cx="9609668" cy="25132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295400" y="3360589"/>
            <a:ext cx="9609669" cy="111082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3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159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Shape 160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6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1295402" y="711199"/>
            <a:ext cx="9601197" cy="18457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43010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2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Shape 2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Shape 2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95402" y="711199"/>
            <a:ext cx="9601197" cy="18457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43010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3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Shape 3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015069" y="38106"/>
            <a:ext cx="8158689" cy="3537014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015066" y="3846050"/>
            <a:ext cx="8158692" cy="26690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012723" y="3710585"/>
            <a:ext cx="8163381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4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Shape 4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Shape 4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95402" y="707810"/>
            <a:ext cx="9601197" cy="185251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98447" y="2560320"/>
            <a:ext cx="4718305" cy="42976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5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Shape 5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295402" y="857954"/>
            <a:ext cx="9601197" cy="155222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295400" y="2410177"/>
            <a:ext cx="4718304" cy="8246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4F81BD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4F81BD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4F81BD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4F81BD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4F81BD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F81BD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F81BD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F81BD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F81BD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F81BD"/>
                </a:solidFill>
              </a:rP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6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Shape 6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71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Shape 72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3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78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Shape 7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293811" y="0"/>
            <a:ext cx="3718455" cy="27601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5418668" y="124881"/>
            <a:ext cx="5469467" cy="6608236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396169" y="2912533"/>
            <a:ext cx="3514499" cy="1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88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Shape 8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9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295399" y="169331"/>
            <a:ext cx="6241816" cy="308610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295399" y="3255431"/>
            <a:ext cx="6241816" cy="35433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457200" algn="ctr">
              <a:buClrTx/>
              <a:buSzTx/>
              <a:buFontTx/>
              <a:buNone/>
              <a:defRPr sz="1800"/>
            </a:lvl2pPr>
            <a:lvl3pPr marL="0" indent="914400" algn="ctr">
              <a:buClrTx/>
              <a:buSzTx/>
              <a:buFontTx/>
              <a:buNone/>
              <a:defRPr sz="1800"/>
            </a:lvl3pPr>
            <a:lvl4pPr marL="0" indent="1371600" algn="ctr">
              <a:buClrTx/>
              <a:buSzTx/>
              <a:buFontTx/>
              <a:buNone/>
              <a:defRPr sz="1800"/>
            </a:lvl4pPr>
            <a:lvl5pPr marL="0" indent="1828800" algn="ctr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87A9E"/>
            </a:gs>
            <a:gs pos="100000">
              <a:srgbClr val="1D447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2" name="image3.png" descr="HD-PanelContent.png"/>
            <p:cNvPicPr/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Shape 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" name="image4.png" descr="HDRibbonContent-UniformTrim.pn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4.png" descr="HDRibbonContent-UniformTrim.pn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8999356" y="124881"/>
            <a:ext cx="1890896" cy="660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95397" y="982132"/>
            <a:ext cx="7433027" cy="5875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10353901" y="5986779"/>
            <a:ext cx="542698" cy="2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863889" y="990600"/>
            <a:ext cx="1" cy="4876800"/>
          </a:xfrm>
          <a:prstGeom prst="line">
            <a:avLst/>
          </a:prstGeom>
          <a:ln w="15875">
            <a:solidFill>
              <a:srgbClr val="4F81BD"/>
            </a:solidFill>
          </a:ln>
        </p:spPr>
        <p:txBody>
          <a:bodyPr lIns="45719" rIns="45719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1pPr>
      <a:lvl2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2pPr>
      <a:lvl3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3pPr>
      <a:lvl4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4pPr>
      <a:lvl5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5pPr>
      <a:lvl6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6pPr>
      <a:lvl7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7pPr>
      <a:lvl8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8pPr>
      <a:lvl9pPr algn="ctr" defTabSz="457200">
        <a:defRPr sz="4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9pPr>
    </p:titleStyle>
    <p:bodyStyle>
      <a:lvl1pPr marL="285750" indent="-285750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1pPr>
      <a:lvl2pPr marL="800100" indent="-342900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2pPr>
      <a:lvl3pPr marL="1295400" indent="-381000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3pPr>
      <a:lvl4pPr marL="1628775" indent="-257175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4pPr>
      <a:lvl5pPr marL="2122714" indent="-293914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5pPr>
      <a:lvl6pPr marL="2677885" indent="-391885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6pPr>
      <a:lvl7pPr marL="3135085" indent="-391885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7pPr>
      <a:lvl8pPr marL="3592285" indent="-391885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8pPr>
      <a:lvl9pPr marL="4049485" indent="-391885" defTabSz="457200">
        <a:spcBef>
          <a:spcPts val="600"/>
        </a:spcBef>
        <a:buClr>
          <a:srgbClr val="4F81BD"/>
        </a:buClr>
        <a:buSzPct val="115000"/>
        <a:buFont typeface="Arial"/>
        <a:buChar char="•"/>
        <a:defRPr sz="2400">
          <a:solidFill>
            <a:srgbClr val="FFFFFF"/>
          </a:solidFill>
          <a:latin typeface="Garamond"/>
          <a:ea typeface="Garamond"/>
          <a:cs typeface="Garamond"/>
          <a:sym typeface="Garamond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1pPr>
      <a:lvl2pPr indent="457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2pPr>
      <a:lvl3pPr indent="9144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3pPr>
      <a:lvl4pPr indent="1371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4pPr>
      <a:lvl5pPr indent="18288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5pPr>
      <a:lvl6pPr indent="22860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6pPr>
      <a:lvl7pPr indent="27432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7pPr>
      <a:lvl8pPr indent="32004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8pPr>
      <a:lvl9pPr indent="3657600"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2oRUu-AIi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XdDPyX9eRA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frm=1&amp;source=images&amp;cd=&amp;cad=rja&amp;uact=8&amp;ved=0CAcQjRxqFQoTCMrh7ProwsgCFcNxPgodlRsPzA&amp;url=http://orangeshoe.com/2014/12/22/goal-setting-smart-goals/&amp;psig=AFQjCNHctHjyKFAU9riOwFmJZtRpFjtZWg&amp;ust=144494155914891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-mEcNRN7v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2312894" y="1615637"/>
            <a:ext cx="7530354" cy="15155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 b="1">
                <a:ln w="17780">
                  <a:solidFill/>
                </a:ln>
                <a:solidFill>
                  <a:srgbClr val="1F497D"/>
                </a:solidFill>
                <a:effectLst>
                  <a:outerShdw blurRad="50800" dist="50800" dir="5400000" rotWithShape="0">
                    <a:srgbClr val="000000">
                      <a:alpha val="33000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400" b="1">
                <a:ln w="17780">
                  <a:solidFill/>
                </a:ln>
                <a:solidFill>
                  <a:srgbClr val="1F497D"/>
                </a:solidFill>
                <a:effectLst>
                  <a:outerShdw blurRad="50800" dist="50800" dir="5400000" rotWithShape="0">
                    <a:srgbClr val="000000">
                      <a:alpha val="33000"/>
                    </a:srgbClr>
                  </a:outerShdw>
                </a:effectLst>
              </a:rPr>
              <a:t>How to Evaluate Direct Support Professionals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2326341" y="3156192"/>
            <a:ext cx="7503460" cy="22591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Using the OPWDD DSP Core Competencies and NADSP Code of Ethics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Presented by: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Perry </a:t>
            </a:r>
            <a:r>
              <a:rPr sz="1800" b="1" dirty="0" err="1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Samowitz</a:t>
            </a:r>
            <a: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b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Lead for Region 3 Regional Centers for Workforce Transformation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John Raffaele </a:t>
            </a:r>
            <a:b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1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NADSP Training Consultant</a:t>
            </a:r>
          </a:p>
        </p:txBody>
      </p:sp>
      <p:pic>
        <p:nvPicPr>
          <p:cNvPr id="177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82793"/>
            <a:ext cx="4867275" cy="933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2165" y="5569882"/>
            <a:ext cx="1604908" cy="114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108204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GE Conducts Scientific Study (1960)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4294967295"/>
          </p:nvPr>
        </p:nvSpPr>
        <p:spPr>
          <a:xfrm>
            <a:off x="1295400" y="1828800"/>
            <a:ext cx="99822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Results are still valid today: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Criticism negatively effects achievement of goals.</a:t>
            </a:r>
            <a:endParaRPr sz="2800" dirty="0">
              <a:solidFill>
                <a:srgbClr val="FFFFFF"/>
              </a:solidFill>
            </a:endParaRP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Unspecified praise has little effect, one way or the other, on performance.</a:t>
            </a:r>
            <a:endParaRPr sz="2800" dirty="0">
              <a:solidFill>
                <a:srgbClr val="FFFFFF"/>
              </a:solidFill>
            </a:endParaRP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Performance improves when specific goals are established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  <a:endParaRPr sz="2800" dirty="0">
              <a:solidFill>
                <a:srgbClr val="FFFFFF"/>
              </a:solidFill>
            </a:endParaRP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Coaching should be frequent, not one time per year.</a:t>
            </a:r>
            <a:endParaRPr sz="2800" dirty="0">
              <a:solidFill>
                <a:srgbClr val="FFFFFF"/>
              </a:solidFill>
            </a:endParaRP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Participation by the employee in the goal-setting procedure help produce favorable results.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8" cy="13038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Provide Feedback </a:t>
            </a:r>
            <a:b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in a Fair and Timely Manner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1295400" y="2474758"/>
            <a:ext cx="9601197" cy="34011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purpose of feedback is to reinforce or change behavior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Areas to give feedback include staff’s ability to: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Support 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people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as 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written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in the 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Core C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ompetencie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</a:t>
            </a:r>
            <a:endParaRPr sz="2800" dirty="0">
              <a:solidFill>
                <a:srgbClr val="FFFFFF"/>
              </a:solidFill>
            </a:endParaRP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Adhere to the Code of Ethics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Demonstrate professional behavior in the work place based on the competenc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 #3</a:t>
            </a: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  <p:pic>
        <p:nvPicPr>
          <p:cNvPr id="219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08776" y="712690"/>
            <a:ext cx="1492625" cy="1492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762000"/>
            <a:ext cx="5267326" cy="194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body" idx="4294967295"/>
          </p:nvPr>
        </p:nvSpPr>
        <p:spPr>
          <a:xfrm>
            <a:off x="1143000" y="2705100"/>
            <a:ext cx="10007768" cy="262889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Discuss expectations</a:t>
            </a:r>
            <a:endParaRPr lang="en-US" sz="36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lnSpc>
                <a:spcPct val="90000"/>
              </a:lnSpc>
              <a:buNone/>
              <a:defRPr sz="1800">
                <a:solidFill>
                  <a:srgbClr val="000000"/>
                </a:solidFill>
              </a:defRPr>
            </a:pP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Review NY State DSP Initial Evaluation Tool at the beginning of employment</a:t>
            </a: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-457200"/>
            <a:ext cx="5267326" cy="194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914400" y="1752600"/>
            <a:ext cx="9906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US" sz="44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          Set initial goals </a:t>
            </a:r>
          </a:p>
          <a:p>
            <a:pPr lvl="1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lang="en-US" sz="44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based upon the competencies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:	</a:t>
            </a:r>
          </a:p>
          <a:p>
            <a:pPr marL="457200" lvl="1" indent="-457200" algn="ctr">
              <a:lnSpc>
                <a:spcPct val="90000"/>
              </a:lnSpc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Treat individuals with respect, putting them first,           and building positive relationships (1&amp;2)</a:t>
            </a:r>
            <a:endParaRPr lang="en-US" sz="2800" dirty="0">
              <a:solidFill>
                <a:srgbClr val="FFFFFF"/>
              </a:solidFill>
            </a:endParaRPr>
          </a:p>
          <a:p>
            <a:pPr marL="914400" lvl="1" indent="-457200" algn="ctr">
              <a:lnSpc>
                <a:spcPct val="90000"/>
              </a:lnSpc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Learn health and safety policies and procedures (4&amp;5)</a:t>
            </a:r>
            <a:endParaRPr lang="en-US" sz="2800" dirty="0">
              <a:solidFill>
                <a:srgbClr val="FFFFFF"/>
              </a:solidFill>
            </a:endParaRPr>
          </a:p>
          <a:p>
            <a:pPr marL="914400" lvl="1" indent="-457200" algn="ctr">
              <a:lnSpc>
                <a:spcPct val="90000"/>
              </a:lnSpc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Develop professional skills (3)</a:t>
            </a:r>
            <a:endParaRPr lang="en-US" sz="2800" dirty="0">
              <a:solidFill>
                <a:srgbClr val="FFFFFF"/>
              </a:solidFill>
            </a:endParaRPr>
          </a:p>
          <a:p>
            <a:pPr marL="914400" lvl="1" indent="-457200" algn="ctr">
              <a:lnSpc>
                <a:spcPct val="90000"/>
              </a:lnSpc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Emphasize how to use the NADSP Code of Ethics in daily practice (3)</a:t>
            </a:r>
          </a:p>
          <a:p>
            <a:pPr marL="914400" lvl="1" indent="-457200" algn="ctr">
              <a:lnSpc>
                <a:spcPct val="90000"/>
              </a:lnSpc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Assist in using the community (7)</a:t>
            </a:r>
          </a:p>
        </p:txBody>
      </p:sp>
    </p:spTree>
    <p:extLst>
      <p:ext uri="{BB962C8B-B14F-4D97-AF65-F5344CB8AC3E}">
        <p14:creationId xmlns:p14="http://schemas.microsoft.com/office/powerpoint/2010/main" val="8757422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12192000" cy="922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Assess Performance All Year Long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11277600" cy="438467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9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This is the NUMBER ONE Responsibility of any supervisor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59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59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</a:t>
            </a: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Regularly assess staff’s ability to manage </a:t>
            </a:r>
            <a:r>
              <a:rPr lang="en-US"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</a:t>
            </a: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esponsibilities: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lang="en-US"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Have </a:t>
            </a:r>
            <a:r>
              <a:rPr lang="en-US" sz="70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Coach and Mentoring </a:t>
            </a:r>
            <a:r>
              <a:rPr lang="en-US"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meetings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Touch base ofte</a:t>
            </a:r>
            <a:r>
              <a:rPr lang="en-US"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n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Implement regularly planned and unplanned observations</a:t>
            </a:r>
            <a:endParaRPr sz="7000" dirty="0">
              <a:solidFill>
                <a:srgbClr val="FFFFFF"/>
              </a:solidFill>
            </a:endParaRP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Provide on-going feedback to both praise and improve</a:t>
            </a:r>
            <a:b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performance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lang="en-US"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Best Practice is to m</a:t>
            </a: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eet for supervision at least once a </a:t>
            </a:r>
            <a:endParaRPr lang="en-US" sz="70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70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month (more if needed)</a:t>
            </a:r>
            <a:endParaRPr lang="en-US" sz="70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endParaRPr sz="70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 idx="4294967295"/>
          </p:nvPr>
        </p:nvSpPr>
        <p:spPr>
          <a:xfrm>
            <a:off x="0" y="660400"/>
            <a:ext cx="11658600" cy="1303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Giving Feedback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4294967295"/>
          </p:nvPr>
        </p:nvSpPr>
        <p:spPr>
          <a:xfrm>
            <a:off x="914400" y="1992313"/>
            <a:ext cx="10439400" cy="41036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035" lvl="0" indent="-280035" defTabSz="4480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Be tactfully honest and supportive</a:t>
            </a:r>
          </a:p>
          <a:p>
            <a:pPr marL="280035" lvl="0" indent="-280035" defTabSz="4480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Discuss the behavior not the person</a:t>
            </a:r>
          </a:p>
          <a:p>
            <a:pPr marL="280035" lvl="0" indent="-280035" defTabSz="4480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Do not sandwich developmental feedback in the middle of praise</a:t>
            </a:r>
          </a:p>
          <a:p>
            <a:pPr marL="280035" lvl="0" indent="-280035" defTabSz="448055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Confront and correct serious performance problems immediately:</a:t>
            </a:r>
          </a:p>
          <a:p>
            <a:pPr marL="905256" lvl="1" indent="-457200" defTabSz="44805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Address </a:t>
            </a:r>
            <a:endParaRPr sz="2800" dirty="0">
              <a:solidFill>
                <a:srgbClr val="FFFFFF"/>
              </a:solidFill>
            </a:endParaRPr>
          </a:p>
          <a:p>
            <a:pPr marL="905256" lvl="1" indent="-457200" defTabSz="44805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Document </a:t>
            </a:r>
            <a:endParaRPr sz="2800" dirty="0">
              <a:solidFill>
                <a:srgbClr val="FFFFFF"/>
              </a:solidFill>
            </a:endParaRPr>
          </a:p>
          <a:p>
            <a:pPr marL="905256" lvl="1" indent="-457200" defTabSz="44805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Follow-up</a:t>
            </a:r>
          </a:p>
        </p:txBody>
      </p:sp>
      <p:pic>
        <p:nvPicPr>
          <p:cNvPr id="223" name="image15.png"/>
          <p:cNvPicPr/>
          <p:nvPr/>
        </p:nvPicPr>
        <p:blipFill>
          <a:blip r:embed="rId2">
            <a:extLst/>
          </a:blip>
          <a:srcRect l="7886" t="4131" r="5396"/>
          <a:stretch>
            <a:fillRect/>
          </a:stretch>
        </p:blipFill>
        <p:spPr>
          <a:xfrm>
            <a:off x="8839200" y="914400"/>
            <a:ext cx="2111189" cy="1748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8" cy="13038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STAR WAR</a:t>
            </a:r>
            <a:br>
              <a:rPr sz="39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Feedback System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7" cy="3318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>
              <a:lnSpc>
                <a:spcPct val="8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</a:t>
            </a: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ituation or </a:t>
            </a:r>
            <a:r>
              <a:rPr sz="36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</a:t>
            </a: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ask</a:t>
            </a:r>
            <a:endParaRPr sz="3600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8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</a:t>
            </a: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ction by staff</a:t>
            </a:r>
            <a:endParaRPr sz="3600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80000"/>
              </a:lnSpc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</a:t>
            </a: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esult on others</a:t>
            </a:r>
            <a:endParaRPr sz="3600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W</a:t>
            </a: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hat alternative action</a:t>
            </a:r>
            <a:endParaRPr sz="3600" dirty="0">
              <a:solidFill>
                <a:srgbClr val="FFFFFF"/>
              </a:solidFill>
            </a:endParaRPr>
          </a:p>
          <a:p>
            <a:pPr marL="0" lvl="0" indent="0" algn="l">
              <a:lnSpc>
                <a:spcPct val="80000"/>
              </a:lnSpc>
              <a:spcBef>
                <a:spcPts val="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</a:t>
            </a: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lternative </a:t>
            </a:r>
            <a:r>
              <a:rPr sz="36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</a:t>
            </a: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esult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12192000" cy="13033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Good Staff</a:t>
            </a:r>
            <a: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b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(don’t have to use the number ratings)</a:t>
            </a: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/>
            </a:r>
            <a:b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900" b="1" dirty="0">
              <a:solidFill>
                <a:srgbClr val="1F497D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  <p:pic>
        <p:nvPicPr>
          <p:cNvPr id="2" name="82oRUu-AIi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1905000"/>
            <a:ext cx="6970816" cy="4114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8" cy="1303868"/>
          </a:xfrm>
          <a:prstGeom prst="rect">
            <a:avLst/>
          </a:prstGeom>
        </p:spPr>
        <p:txBody>
          <a:bodyPr/>
          <a:lstStyle>
            <a:lvl1pPr>
              <a:defRPr sz="3900"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900"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Key Principles in Giving Evaluations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7" cy="33189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Maintain and enhance self-esteem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Listen and respond with empathy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Encourage involvement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Share thoughts and rationale, not feelings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Provide support without removing responsibility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Utilize Competencies and the Code of Ethics ongoing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121920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Opening Statement of Evaluation for </a:t>
            </a:r>
            <a:b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Good to Excellent Workers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4294967295"/>
          </p:nvPr>
        </p:nvSpPr>
        <p:spPr>
          <a:xfrm>
            <a:off x="1143000" y="3581400"/>
            <a:ext cx="102108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Start the meeting by making an introductory statement consistent with his/her overall rating. 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10972800" cy="1303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sz="4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Training Objectives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4294967295"/>
          </p:nvPr>
        </p:nvSpPr>
        <p:spPr>
          <a:xfrm>
            <a:off x="1219199" y="1989138"/>
            <a:ext cx="10972801" cy="4259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9875" lvl="0" indent="-269875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lang="en-US" sz="20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69875" lvl="0" indent="-269875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How to provide an evaluation that supports the morale of </a:t>
            </a:r>
            <a:endParaRPr lang="en-US" sz="28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good to excellent DSPs</a:t>
            </a:r>
            <a:b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69875" lvl="0" indent="-269875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How to provide an evaluation </a:t>
            </a: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for underperforming staff </a:t>
            </a:r>
          </a:p>
          <a:p>
            <a:pPr marL="0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that gives </a:t>
            </a: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 clear</a:t>
            </a: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objective message and </a:t>
            </a: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possibly </a:t>
            </a: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goals </a:t>
            </a:r>
            <a:endParaRPr lang="en-US" sz="28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work towards.</a:t>
            </a:r>
          </a:p>
          <a:p>
            <a:pPr marL="269875" lvl="0" indent="-269875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28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69875" lvl="0" indent="-269875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How to fill out the 3 Core Competencies evaluation tools</a:t>
            </a:r>
            <a:b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1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Opening Statement of Evaluation for </a:t>
            </a:r>
            <a:b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Good to Excellent Workers Continued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990600" y="2514600"/>
            <a:ext cx="10210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“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You are an exceptionally talented staff and are     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ready for more responsibilities or promotion.”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“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You are a very good worker who overall 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consistently meets most of the standards of the     </a:t>
            </a: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Core Competencies and the Code of Ethics.”</a:t>
            </a:r>
          </a:p>
        </p:txBody>
      </p:sp>
    </p:spTree>
    <p:extLst>
      <p:ext uri="{BB962C8B-B14F-4D97-AF65-F5344CB8AC3E}">
        <p14:creationId xmlns:p14="http://schemas.microsoft.com/office/powerpoint/2010/main" val="25540985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8" cy="130386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Thank Them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7" cy="33189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For good to excellent staff, one of the main purposes of the evaluation is to let them know that they are appreciated and to be thanked for their hard work.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Your opening statement should start with a thank you.</a:t>
            </a:r>
          </a:p>
        </p:txBody>
      </p:sp>
      <p:pic>
        <p:nvPicPr>
          <p:cNvPr id="254" name="image16.png" descr="C:\Users\rachel.jacob\AppData\Local\Microsoft\Windows\Temporary Internet Files\Content.IE5\IVWTYR6T\Thank-you-pinned-note[1]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7856" y="627528"/>
            <a:ext cx="1882591" cy="1882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11963400" cy="4275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Review Instructions on</a:t>
            </a:r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Core Competencies</a:t>
            </a: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Evaluation Tool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8" cy="1303868"/>
          </a:xfrm>
          <a:prstGeom prst="rect">
            <a:avLst/>
          </a:prstGeom>
        </p:spPr>
        <p:txBody>
          <a:bodyPr/>
          <a:lstStyle>
            <a:lvl1pPr>
              <a:defRPr sz="3900"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900"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Review the Family/Individual Evaluation Tool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7" cy="33189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When to use:</a:t>
            </a: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Augment the Initial or Annual Evaluation Tools</a:t>
            </a:r>
            <a:endParaRPr sz="2800" dirty="0">
              <a:solidFill>
                <a:srgbClr val="FFFFFF"/>
              </a:solidFill>
            </a:endParaRPr>
          </a:p>
          <a:p>
            <a:pPr marL="742950" lvl="1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To evaluate staff who are rarely seen by supervisor such as 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in C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ommunity 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ab.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and Self Directed Services.</a:t>
            </a: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1200150" lvl="2" indent="-28575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Use of </a:t>
            </a:r>
            <a:r>
              <a:rPr lang="en-US" sz="28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</a:t>
            </a:r>
            <a:r>
              <a:rPr sz="28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uggested </a:t>
            </a:r>
            <a:r>
              <a:rPr lang="en-US" sz="28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Q</a:t>
            </a:r>
            <a:r>
              <a:rPr sz="28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uestion</a:t>
            </a:r>
            <a:r>
              <a:rPr lang="en-US" sz="28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</a:t>
            </a:r>
            <a:r>
              <a:rPr sz="2800" b="1" u="sng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by supervisor with family/individual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8" cy="13038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Best Practice </a:t>
            </a: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For the Annual Evaluation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7" cy="3318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Preparation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/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Pre-meeting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/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Schedule face to face meeting</a:t>
            </a:r>
          </a:p>
        </p:txBody>
      </p:sp>
      <p:sp>
        <p:nvSpPr>
          <p:cNvPr id="235" name="Shape 235"/>
          <p:cNvSpPr/>
          <p:nvPr/>
        </p:nvSpPr>
        <p:spPr>
          <a:xfrm rot="5400000">
            <a:off x="5768788" y="3146612"/>
            <a:ext cx="739589" cy="59167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5875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 rot="5400000">
            <a:off x="5768788" y="4548220"/>
            <a:ext cx="739589" cy="5916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5875">
            <a:solidFill>
              <a:srgbClr val="3A5E8A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 idx="4294967295"/>
          </p:nvPr>
        </p:nvSpPr>
        <p:spPr>
          <a:xfrm>
            <a:off x="-457200" y="685800"/>
            <a:ext cx="12649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Preparation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4294967295"/>
          </p:nvPr>
        </p:nvSpPr>
        <p:spPr>
          <a:xfrm>
            <a:off x="1143000" y="2209800"/>
            <a:ext cx="11049000" cy="400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3551" lvl="0" indent="-283551" defTabSz="393192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Review year’s worth of documentation including “Feedback Forms”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83551" lvl="0" indent="-283551" defTabSz="393192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Quickly check all skills without stopping to think</a:t>
            </a: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 defTabSz="393192">
              <a:lnSpc>
                <a:spcPct val="80000"/>
              </a:lnSpc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</a:t>
            </a: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(Speed …filling out.. Evaluation…explain..)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83551" lvl="0" indent="-283551" defTabSz="393192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Review for accuracy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 idx="4294967295"/>
          </p:nvPr>
        </p:nvSpPr>
        <p:spPr>
          <a:xfrm>
            <a:off x="-457200" y="609600"/>
            <a:ext cx="12649200" cy="1219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Continued</a:t>
            </a:r>
            <a:endParaRPr sz="4400" b="1" dirty="0">
              <a:solidFill>
                <a:srgbClr val="1F497D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Shape 239"/>
          <p:cNvSpPr>
            <a:spLocks noGrp="1"/>
          </p:cNvSpPr>
          <p:nvPr>
            <p:ph type="body" idx="4294967295"/>
          </p:nvPr>
        </p:nvSpPr>
        <p:spPr>
          <a:xfrm>
            <a:off x="1066800" y="1981200"/>
            <a:ext cx="11125200" cy="4230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3551" lvl="0" indent="-283551" defTabSz="393192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Determine overall score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83551" lvl="0" indent="-283551" defTabSz="393192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Complete the tool with limited writing. Don’t rewrite what is written, only fill in the comments box to highlight outstanding work or areas to grow.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83551" lvl="0" indent="-283551" defTabSz="393192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Review with your supervisor 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83551" lvl="0" indent="-283551" defTabSz="393192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This a legal binding document</a:t>
            </a:r>
          </a:p>
        </p:txBody>
      </p:sp>
    </p:spTree>
    <p:extLst>
      <p:ext uri="{BB962C8B-B14F-4D97-AF65-F5344CB8AC3E}">
        <p14:creationId xmlns:p14="http://schemas.microsoft.com/office/powerpoint/2010/main" val="20048011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 idx="4294967295"/>
          </p:nvPr>
        </p:nvSpPr>
        <p:spPr>
          <a:xfrm>
            <a:off x="685800" y="533400"/>
            <a:ext cx="10896600" cy="13033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Best Practice </a:t>
            </a: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Pre-Meeting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4294967295"/>
          </p:nvPr>
        </p:nvSpPr>
        <p:spPr>
          <a:xfrm>
            <a:off x="1600200" y="1676400"/>
            <a:ext cx="9753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2321" lvl="0" indent="-61232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Occurs approximately a week or two before the evaluation meeting</a:t>
            </a:r>
            <a:endParaRPr sz="2800" dirty="0">
              <a:solidFill>
                <a:srgbClr val="FFFFFF"/>
              </a:solidFill>
            </a:endParaRPr>
          </a:p>
          <a:p>
            <a:pPr marL="612321" lvl="0" indent="-61232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Discuss the purpose of an evaluation </a:t>
            </a:r>
            <a:endParaRPr sz="2800" dirty="0">
              <a:solidFill>
                <a:srgbClr val="FFFFFF"/>
              </a:solidFill>
            </a:endParaRPr>
          </a:p>
          <a:p>
            <a:pPr marL="612321" lvl="0" indent="-61232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Provide overall rating to decrease anxiety</a:t>
            </a:r>
            <a:endParaRPr sz="2800" dirty="0">
              <a:solidFill>
                <a:srgbClr val="FFFFFF"/>
              </a:solidFill>
            </a:endParaRPr>
          </a:p>
          <a:p>
            <a:pPr marL="612321" lvl="0" indent="-612321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Review the tools and the evaluation system</a:t>
            </a: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eeting standards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(1)</a:t>
            </a:r>
            <a:endParaRPr sz="2800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xceeding standards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(2)</a:t>
            </a:r>
            <a:endParaRPr sz="2800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DOES not meet standards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(0)</a:t>
            </a:r>
            <a:endParaRPr sz="2800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Be economical with 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exceeding standards</a:t>
            </a: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12192000" cy="13033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Underperformer</a:t>
            </a:r>
            <a: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b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(Approval needed according to agency policy)</a:t>
            </a: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/>
            </a:r>
            <a:b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900" b="1" dirty="0">
              <a:solidFill>
                <a:srgbClr val="1F497D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  <p:pic>
        <p:nvPicPr>
          <p:cNvPr id="2" name="SXdDPyX9eR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1908706"/>
            <a:ext cx="6967728" cy="39193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118872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Opening Statement of Evaluation for</a:t>
            </a:r>
            <a:b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Underperforming Staff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4294967295"/>
          </p:nvPr>
        </p:nvSpPr>
        <p:spPr>
          <a:xfrm>
            <a:off x="1066800" y="2209800"/>
            <a:ext cx="105918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“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You have been struggling all year to meet the standards of the Core Competencies and the Code of Ethics and overall </a:t>
            </a: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you have been underperforming.”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"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 believe you have the ability to meet the standards and we will create a short term plan to do so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.”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                                     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OR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"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 believe it is time to either look for a better job match or to place you on disciplinary action based upon our agency’s policy.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"</a:t>
            </a:r>
            <a:endParaRPr sz="2800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1097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cs typeface="Aparajita" panose="020B0604020202020204" pitchFamily="34" charset="0"/>
              </a:rPr>
              <a:t>Training Objectives Continued </a:t>
            </a:r>
            <a:endParaRPr lang="en-US" sz="4400" dirty="0">
              <a:latin typeface="Abadi MT Condensed Extra Bold"/>
              <a:cs typeface="Aparajit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164039"/>
            <a:ext cx="10591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How to provide on-going supervision and feedback so there are no surprises in the evaluation.</a:t>
            </a:r>
            <a:b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lang="en-US" sz="28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How to ensure that the evaluation is filled out legally and that the facts are presented accurately in behaviorally objective terms. </a:t>
            </a:r>
            <a:b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lang="en-US" sz="2800" b="1" dirty="0">
              <a:solidFill>
                <a:srgbClr val="002060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Demystify and utilize the OPWDD DSP Core Comps  and Ethics in the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5722612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9" descr="http://orangeshoe.com/wp-content/uploads/2014/12/SMART-goals.png">
            <a:hlinkClick r:id="rId2"/>
          </p:cNvPr>
          <p:cNvGrpSpPr/>
          <p:nvPr/>
        </p:nvGrpSpPr>
        <p:grpSpPr>
          <a:xfrm>
            <a:off x="1423584" y="1196787"/>
            <a:ext cx="9439524" cy="4061012"/>
            <a:chOff x="0" y="0"/>
            <a:chExt cx="9439523" cy="4061011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9439524" cy="4061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08" name="image1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439524" cy="4061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0" name="Shape 210"/>
          <p:cNvSpPr/>
          <p:nvPr/>
        </p:nvSpPr>
        <p:spPr>
          <a:xfrm>
            <a:off x="3599222" y="5257798"/>
            <a:ext cx="459168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 b="1">
                <a:ln w="10160">
                  <a:solidFill>
                    <a:srgbClr val="595959"/>
                  </a:solidFill>
                </a:ln>
                <a:solidFill>
                  <a:srgbClr val="FFFFFF"/>
                </a:solidFill>
                <a:effectLst>
                  <a:outerShdw blurRad="38100" dist="32000" dir="5400000" rotWithShape="0">
                    <a:srgbClr val="000000">
                      <a:alpha val="30000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6000" b="1">
                <a:ln w="10160">
                  <a:solidFill>
                    <a:srgbClr val="595959"/>
                  </a:solidFill>
                </a:ln>
                <a:solidFill>
                  <a:srgbClr val="FFFFFF"/>
                </a:solidFill>
                <a:effectLst>
                  <a:outerShdw blurRad="38100" dist="32000" dir="5400000" rotWithShape="0">
                    <a:srgbClr val="000000">
                      <a:alpha val="30000"/>
                    </a:srgbClr>
                  </a:outerShdw>
                </a:effectLst>
              </a:rPr>
              <a:t>Goal Setting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 idx="4294967295"/>
          </p:nvPr>
        </p:nvSpPr>
        <p:spPr>
          <a:xfrm>
            <a:off x="1295400" y="449262"/>
            <a:ext cx="9601200" cy="13033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Exercise in Writing </a:t>
            </a:r>
            <a:r>
              <a:rPr sz="3900" b="1" dirty="0">
                <a:solidFill>
                  <a:srgbClr val="0070C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</a:t>
            </a:r>
            <a:r>
              <a:rPr sz="39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  <a:r>
              <a:rPr sz="3900" b="1" dirty="0">
                <a:solidFill>
                  <a:srgbClr val="31859C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</a:t>
            </a:r>
            <a:r>
              <a:rPr sz="39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  <a:r>
              <a:rPr sz="3900" b="1" dirty="0">
                <a:solidFill>
                  <a:srgbClr val="00B05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</a:t>
            </a:r>
            <a:r>
              <a:rPr sz="39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  <a:r>
              <a:rPr sz="3900" b="1" dirty="0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</a:t>
            </a:r>
            <a:r>
              <a:rPr sz="39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  <a:r>
              <a:rPr sz="3900" b="1" dirty="0">
                <a:solidFill>
                  <a:srgbClr val="F7964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</a:t>
            </a:r>
            <a:r>
              <a:rPr sz="3900" b="1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 Goals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4294967295"/>
          </p:nvPr>
        </p:nvSpPr>
        <p:spPr>
          <a:xfrm>
            <a:off x="762000" y="1752600"/>
            <a:ext cx="106680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Select one of your current staff (don’t use real name)</a:t>
            </a:r>
            <a:endParaRPr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Look at the Core Competencies Goal 1</a:t>
            </a:r>
            <a:r>
              <a:rPr sz="2800" b="1" u="sng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: Putting People First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Choose one goal that you would like to have the staff attain</a:t>
            </a:r>
            <a:endParaRPr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206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Write the SMART goal</a:t>
            </a:r>
            <a:endParaRPr sz="2800" dirty="0">
              <a:solidFill>
                <a:srgbClr val="FFFFFF"/>
              </a:solidFill>
            </a:endParaRPr>
          </a:p>
          <a:p>
            <a:pPr marL="457200" lvl="1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70C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                                 </a:t>
            </a:r>
            <a:r>
              <a:rPr sz="2800" b="1" dirty="0">
                <a:solidFill>
                  <a:srgbClr val="0070C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Specific</a:t>
            </a:r>
            <a:endParaRPr sz="2800" dirty="0">
              <a:solidFill>
                <a:srgbClr val="FFFFFF"/>
              </a:solidFill>
            </a:endParaRPr>
          </a:p>
          <a:p>
            <a:pPr marL="457200" lvl="1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31859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                                 </a:t>
            </a:r>
            <a:r>
              <a:rPr sz="2800" b="1" dirty="0">
                <a:solidFill>
                  <a:srgbClr val="31859C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Measurable</a:t>
            </a:r>
            <a:endParaRPr sz="2800" dirty="0">
              <a:solidFill>
                <a:srgbClr val="FFFFFF"/>
              </a:solidFill>
            </a:endParaRPr>
          </a:p>
          <a:p>
            <a:pPr marL="457200" lvl="1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B05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                                 </a:t>
            </a:r>
            <a:r>
              <a:rPr sz="2800" b="1" dirty="0">
                <a:solidFill>
                  <a:srgbClr val="00B05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Attainable</a:t>
            </a:r>
            <a:endParaRPr sz="2800" dirty="0">
              <a:solidFill>
                <a:srgbClr val="FFFFFF"/>
              </a:solidFill>
            </a:endParaRPr>
          </a:p>
          <a:p>
            <a:pPr marL="457200" lvl="1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FC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                                 </a:t>
            </a:r>
            <a:r>
              <a:rPr sz="2800" b="1" dirty="0">
                <a:solidFill>
                  <a:srgbClr val="FFC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Relevant</a:t>
            </a:r>
            <a:endParaRPr sz="2800" dirty="0">
              <a:solidFill>
                <a:srgbClr val="FFFFFF"/>
              </a:solidFill>
            </a:endParaRPr>
          </a:p>
          <a:p>
            <a:pPr marL="457200" lvl="1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F79646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                                 Time Based</a:t>
            </a:r>
            <a:endParaRPr sz="2800" b="1" dirty="0">
              <a:solidFill>
                <a:srgbClr val="F79646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 idx="4294967295"/>
          </p:nvPr>
        </p:nvSpPr>
        <p:spPr>
          <a:xfrm>
            <a:off x="1083564" y="762000"/>
            <a:ext cx="9982200" cy="13033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Perfectionist</a:t>
            </a:r>
            <a: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/>
            </a:r>
            <a:b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lang="en-US"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(Promotions are based upon agency policies)</a:t>
            </a:r>
            <a: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/>
            </a:r>
            <a:br>
              <a:rPr sz="39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900" b="1" dirty="0">
              <a:solidFill>
                <a:srgbClr val="1F497D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  <p:pic>
        <p:nvPicPr>
          <p:cNvPr id="2" name="K-mEcNRN7v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0800" y="1905000"/>
            <a:ext cx="6967728" cy="39193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1"/>
            <a:ext cx="1066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Opening Statement of Evaluation for</a:t>
            </a:r>
            <a:b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Underperforming Staff Continued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2890391"/>
            <a:ext cx="9906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Document meeting, </a:t>
            </a:r>
          </a:p>
          <a:p>
            <a:pPr marL="457200" lvl="1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clearly review expectations, </a:t>
            </a:r>
          </a:p>
          <a:p>
            <a:pPr marL="457200" lvl="1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notify your supervisor and HR, and    </a:t>
            </a:r>
          </a:p>
          <a:p>
            <a:pPr marL="457200" lvl="1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follow-up in a timely manner.</a:t>
            </a:r>
          </a:p>
        </p:txBody>
      </p:sp>
    </p:spTree>
    <p:extLst>
      <p:ext uri="{BB962C8B-B14F-4D97-AF65-F5344CB8AC3E}">
        <p14:creationId xmlns:p14="http://schemas.microsoft.com/office/powerpoint/2010/main" val="118338892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 idx="4294967295"/>
          </p:nvPr>
        </p:nvSpPr>
        <p:spPr>
          <a:xfrm>
            <a:off x="0" y="635163"/>
            <a:ext cx="9601200" cy="1650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Tips While Evaluating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idx="4294967295"/>
          </p:nvPr>
        </p:nvSpPr>
        <p:spPr>
          <a:xfrm>
            <a:off x="990600" y="2286001"/>
            <a:ext cx="106680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7177" lvl="0" indent="-277177" defTabSz="44348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Give the overall score first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77177" lvl="0" indent="-277177" defTabSz="44348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You can negotiate a score with a good to excellent staff person if it does not greatly change the overall. </a:t>
            </a: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 defTabSz="443484">
              <a:lnSpc>
                <a:spcPct val="80000"/>
              </a:lnSpc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Remember, morale is essential. 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77177" lvl="0" indent="-277177" defTabSz="44348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Assess emotional thermometer. If necessary stop the process and remind staff of overall rating. Do not get into a power struggle. There should be nothing new in the evaluation that the staff has not already heard.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  <p:pic>
        <p:nvPicPr>
          <p:cNvPr id="5" name="image17.png" descr="C:\Users\rachel.jacob\AppData\Local\Microsoft\Windows\Temporary Internet Files\Content.IE5\KUJKKAPZ\tip[1]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200" y="762000"/>
            <a:ext cx="2737879" cy="1905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 idx="4294967295"/>
          </p:nvPr>
        </p:nvSpPr>
        <p:spPr>
          <a:xfrm>
            <a:off x="4010" y="914400"/>
            <a:ext cx="10511589" cy="16263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Tips While Evaluating</a:t>
            </a: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endParaRPr sz="4000" b="1" dirty="0">
              <a:solidFill>
                <a:srgbClr val="1F497D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Shape 263"/>
          <p:cNvSpPr>
            <a:spLocks noGrp="1"/>
          </p:cNvSpPr>
          <p:nvPr>
            <p:ph type="body" idx="4294967295"/>
          </p:nvPr>
        </p:nvSpPr>
        <p:spPr>
          <a:xfrm>
            <a:off x="990600" y="2743199"/>
            <a:ext cx="10668000" cy="3429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7177" lvl="0" indent="-277177" defTabSz="44348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Develop a plan to support staff in improving performance including time frames.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277177" lvl="0" indent="-277177" defTabSz="443484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For good to excellent staff, end the evaluation with a thank you. </a:t>
            </a:r>
          </a:p>
        </p:txBody>
      </p:sp>
      <p:pic>
        <p:nvPicPr>
          <p:cNvPr id="5" name="image17.png" descr="C:\Users\rachel.jacob\AppData\Local\Microsoft\Windows\Temporary Internet Files\Content.IE5\KUJKKAPZ\tip[1]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6800" y="736376"/>
            <a:ext cx="2737879" cy="1905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350275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2115800" cy="121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900"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Major Sins of Performance Evaluation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4294967295"/>
          </p:nvPr>
        </p:nvSpPr>
        <p:spPr>
          <a:xfrm>
            <a:off x="914400" y="1905000"/>
            <a:ext cx="105918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sin of inflation – avoid addressing underperforming issues leading staff to believe they are performing at a higher level than they really are.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sin of surprise – saving “bad” news for the evaluation.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sin of vagueness – “keep up the good work”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.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/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sin of brevity – not leaving enough time for the evaluation.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12192000" cy="762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Don’t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4294967295"/>
          </p:nvPr>
        </p:nvSpPr>
        <p:spPr>
          <a:xfrm>
            <a:off x="1143000" y="1905001"/>
            <a:ext cx="110490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Don’t allow the halo/horns effect – one aspect of the </a:t>
            </a: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staff’s performance –good or bad- to influence the entire </a:t>
            </a: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evaluation.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Don’t give a partial rating – based only on the last few </a:t>
            </a: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months.</a:t>
            </a:r>
            <a:b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Don’t show favoritism  - this will discredit you as a </a:t>
            </a:r>
            <a:endParaRPr lang="en-US"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</a:t>
            </a:r>
            <a:r>
              <a:rPr sz="28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supervisor in the eyes of others.</a:t>
            </a:r>
          </a:p>
        </p:txBody>
      </p:sp>
      <p:pic>
        <p:nvPicPr>
          <p:cNvPr id="271" name="image18.png" descr="C:\Users\rachel.jacob\AppData\Local\Microsoft\Windows\Temporary Internet Files\Content.IE5\RN6LFQY0\thumbDown[1]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17937" y="392770"/>
            <a:ext cx="1557319" cy="172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Demystifying The Core Competencies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23 Competencies used daily by DSPs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Start using the language of the competencies</a:t>
            </a:r>
          </a:p>
        </p:txBody>
      </p:sp>
    </p:spTree>
    <p:extLst>
      <p:ext uri="{BB962C8B-B14F-4D97-AF65-F5344CB8AC3E}">
        <p14:creationId xmlns:p14="http://schemas.microsoft.com/office/powerpoint/2010/main" val="640606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1857" y="887505"/>
            <a:ext cx="5789188" cy="5836025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605116" y="887505"/>
            <a:ext cx="11026590" cy="5392271"/>
          </a:xfrm>
          <a:prstGeom prst="roundRect">
            <a:avLst>
              <a:gd name="adj" fmla="val 16667"/>
            </a:avLst>
          </a:prstGeom>
          <a:solidFill>
            <a:srgbClr val="FFFFFF">
              <a:alpha val="7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295400" y="1292908"/>
            <a:ext cx="9601197" cy="3843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spcBef>
                <a:spcPts val="800"/>
              </a:spcBef>
            </a:pPr>
            <a:r>
              <a:rPr sz="36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“In sophisticated, well-managed organizations, performance appraisal is the single most important management tool.”</a:t>
            </a:r>
            <a:endParaRPr sz="2400" dirty="0">
              <a:solidFill>
                <a:srgbClr val="FFFFFF"/>
              </a:solidFill>
            </a:endParaRPr>
          </a:p>
          <a:p>
            <a:pPr lvl="0" algn="ctr">
              <a:spcBef>
                <a:spcPts val="600"/>
              </a:spcBef>
            </a:pP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algn="ctr">
              <a:spcBef>
                <a:spcPts val="600"/>
              </a:spcBef>
            </a:pPr>
            <a:endParaRPr sz="28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algn="ctr">
              <a:spcBef>
                <a:spcPts val="600"/>
              </a:spcBef>
            </a:pPr>
            <a:r>
              <a:rPr sz="24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 Performance Appraisal Question and Answer Book by Dick Grote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12344400" cy="1066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Performance Appraisal?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4294967295"/>
          </p:nvPr>
        </p:nvSpPr>
        <p:spPr>
          <a:xfrm>
            <a:off x="1143000" y="2209800"/>
            <a:ext cx="9906000" cy="3581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It is a formal system to assess how an individual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is performing within an organization.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It includes the completion of a standardized evaluation tool which summarizes a year’s worth of work, feedback and supervision meetings.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895599"/>
            <a:ext cx="103632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It is an opportunity for a supervisor to review  with the DSP in a face to face meeting his/her progress.</a:t>
            </a:r>
            <a:b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This progress is based upon an agreed set of standards and a formalized goal planning process.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181726"/>
            <a:ext cx="1082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</a:rPr>
              <a:t>What is a Performance Appraisal? Continued</a:t>
            </a:r>
            <a:endParaRPr lang="en-US" sz="4400" dirty="0">
              <a:latin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2596174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12192000" cy="1219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Why Evaluate Performance?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4294967295"/>
          </p:nvPr>
        </p:nvSpPr>
        <p:spPr>
          <a:xfrm>
            <a:off x="1219200" y="2362200"/>
            <a:ext cx="10210800" cy="4038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Provide accurate feedback to reinforce accountability of performance based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upon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the</a:t>
            </a: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0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</a:t>
            </a: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Core Competencies and the Code of Ethics.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Coach and Mentor to encourage improvement 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   </a:t>
            </a: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and motivate towards innovation</a:t>
            </a: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 a</a:t>
            </a: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nd creativity.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Determine training/development.</a:t>
            </a:r>
            <a:br>
              <a:rPr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1043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badi MT Condensed Extra Bold"/>
              </a:rPr>
              <a:t>Why Evaluate Performance? Continued</a:t>
            </a:r>
            <a:endParaRPr lang="en-US" sz="4400" dirty="0">
              <a:latin typeface="Abadi MT Condensed Extra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667000"/>
            <a:ext cx="1013460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Determine and discuss higher-level opportunities and possible promotions</a:t>
            </a:r>
          </a:p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Notifying underperforming staff that their      work is substandard and needs to improve immediately.</a:t>
            </a:r>
            <a:br>
              <a:rPr lang="en-US" sz="3200" b="1" dirty="0">
                <a:solidFill>
                  <a:srgbClr val="1F497D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</a:b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marL="457200" lvl="0" indent="-457200">
              <a:lnSpc>
                <a:spcPct val="8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3200" b="1" dirty="0">
              <a:solidFill>
                <a:srgbClr val="1F497D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080791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922</Words>
  <Application>Microsoft Office PowerPoint</Application>
  <PresentationFormat>Widescreen</PresentationFormat>
  <Paragraphs>182</Paragraphs>
  <Slides>37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Abadi MT Condensed Extra Bold</vt:lpstr>
      <vt:lpstr>Aparajita</vt:lpstr>
      <vt:lpstr>Arial</vt:lpstr>
      <vt:lpstr>Garamond</vt:lpstr>
      <vt:lpstr>Helvetica</vt:lpstr>
      <vt:lpstr>Helvetica Neue</vt:lpstr>
      <vt:lpstr>Wingdings</vt:lpstr>
      <vt:lpstr>Default</vt:lpstr>
      <vt:lpstr>How to Evaluate Direct Support Professionals</vt:lpstr>
      <vt:lpstr>   Training Objectives </vt:lpstr>
      <vt:lpstr>PowerPoint Presentation</vt:lpstr>
      <vt:lpstr>Demystifying The Core Competencies</vt:lpstr>
      <vt:lpstr>PowerPoint Presentation</vt:lpstr>
      <vt:lpstr>What is a Performance Appraisal?</vt:lpstr>
      <vt:lpstr>PowerPoint Presentation</vt:lpstr>
      <vt:lpstr>Why Evaluate Performance?</vt:lpstr>
      <vt:lpstr>PowerPoint Presentation</vt:lpstr>
      <vt:lpstr>GE Conducts Scientific Study (1960)</vt:lpstr>
      <vt:lpstr>Provide Feedback  in a Fair and Timely Manner</vt:lpstr>
      <vt:lpstr>PowerPoint Presentation</vt:lpstr>
      <vt:lpstr>PowerPoint Presentation</vt:lpstr>
      <vt:lpstr>Assess Performance All Year Long</vt:lpstr>
      <vt:lpstr>Giving Feedback</vt:lpstr>
      <vt:lpstr>STAR WAR  Feedback System</vt:lpstr>
      <vt:lpstr>The Good Staff  (don’t have to use the number ratings) </vt:lpstr>
      <vt:lpstr>Key Principles in Giving Evaluations</vt:lpstr>
      <vt:lpstr>Opening Statement of Evaluation for  Good to Excellent Workers</vt:lpstr>
      <vt:lpstr>PowerPoint Presentation</vt:lpstr>
      <vt:lpstr>Thank Them</vt:lpstr>
      <vt:lpstr>Review Instructions on  Core Competencies Evaluation Tool</vt:lpstr>
      <vt:lpstr>Review the Family/Individual Evaluation Tool</vt:lpstr>
      <vt:lpstr>Best Practice System  For the Annual Evaluation</vt:lpstr>
      <vt:lpstr>Preparation</vt:lpstr>
      <vt:lpstr>Preparation Continued</vt:lpstr>
      <vt:lpstr>Best Practice Pre-Meeting</vt:lpstr>
      <vt:lpstr>The Underperformer  (Approval needed according to agency policy) </vt:lpstr>
      <vt:lpstr>Opening Statement of Evaluation for Underperforming Staff</vt:lpstr>
      <vt:lpstr>PowerPoint Presentation</vt:lpstr>
      <vt:lpstr>Exercise in Writing S.M.A.R.T. Goals</vt:lpstr>
      <vt:lpstr>The Perfectionist  (Promotions are based upon agency policies) </vt:lpstr>
      <vt:lpstr>PowerPoint Presentation</vt:lpstr>
      <vt:lpstr>Tips While Evaluating</vt:lpstr>
      <vt:lpstr>Tips While Evaluating  Continued</vt:lpstr>
      <vt:lpstr>Major Sins of Performance Evaluation</vt:lpstr>
      <vt:lpstr>Don’t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Evaluate Direct Support Professionals</dc:title>
  <dc:creator>Paul Klym</dc:creator>
  <cp:lastModifiedBy>Victoria Sturman</cp:lastModifiedBy>
  <cp:revision>42</cp:revision>
  <cp:lastPrinted>2015-11-01T00:22:13Z</cp:lastPrinted>
  <dcterms:modified xsi:type="dcterms:W3CDTF">2017-05-03T18:50:05Z</dcterms:modified>
</cp:coreProperties>
</file>